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4" r:id="rId4"/>
    <p:sldId id="259" r:id="rId5"/>
    <p:sldId id="273" r:id="rId6"/>
    <p:sldId id="274" r:id="rId7"/>
    <p:sldId id="391" r:id="rId8"/>
    <p:sldId id="392" r:id="rId9"/>
    <p:sldId id="393" r:id="rId10"/>
    <p:sldId id="394" r:id="rId11"/>
    <p:sldId id="395" r:id="rId12"/>
    <p:sldId id="396" r:id="rId13"/>
    <p:sldId id="421" r:id="rId14"/>
    <p:sldId id="397" r:id="rId15"/>
    <p:sldId id="398" r:id="rId16"/>
    <p:sldId id="399" r:id="rId17"/>
    <p:sldId id="400" r:id="rId18"/>
    <p:sldId id="401" r:id="rId19"/>
    <p:sldId id="402" r:id="rId20"/>
    <p:sldId id="403" r:id="rId21"/>
    <p:sldId id="409" r:id="rId22"/>
    <p:sldId id="416" r:id="rId23"/>
    <p:sldId id="410" r:id="rId24"/>
    <p:sldId id="411" r:id="rId25"/>
    <p:sldId id="390" r:id="rId26"/>
    <p:sldId id="413" r:id="rId27"/>
    <p:sldId id="414" r:id="rId28"/>
    <p:sldId id="415" r:id="rId29"/>
    <p:sldId id="412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45" r:id="rId40"/>
    <p:sldId id="346" r:id="rId41"/>
    <p:sldId id="404" r:id="rId42"/>
    <p:sldId id="347" r:id="rId43"/>
    <p:sldId id="348" r:id="rId44"/>
    <p:sldId id="349" r:id="rId45"/>
    <p:sldId id="350" r:id="rId46"/>
    <p:sldId id="351" r:id="rId47"/>
    <p:sldId id="352" r:id="rId48"/>
    <p:sldId id="353" r:id="rId49"/>
    <p:sldId id="354" r:id="rId50"/>
    <p:sldId id="355" r:id="rId51"/>
    <p:sldId id="405" r:id="rId52"/>
    <p:sldId id="356" r:id="rId53"/>
    <p:sldId id="357" r:id="rId54"/>
    <p:sldId id="406" r:id="rId55"/>
    <p:sldId id="358" r:id="rId56"/>
    <p:sldId id="359" r:id="rId57"/>
    <p:sldId id="360" r:id="rId58"/>
    <p:sldId id="361" r:id="rId59"/>
    <p:sldId id="362" r:id="rId60"/>
    <p:sldId id="363" r:id="rId61"/>
    <p:sldId id="364" r:id="rId62"/>
    <p:sldId id="365" r:id="rId63"/>
    <p:sldId id="366" r:id="rId64"/>
    <p:sldId id="367" r:id="rId65"/>
    <p:sldId id="368" r:id="rId66"/>
    <p:sldId id="369" r:id="rId67"/>
    <p:sldId id="370" r:id="rId68"/>
    <p:sldId id="371" r:id="rId69"/>
    <p:sldId id="372" r:id="rId70"/>
    <p:sldId id="373" r:id="rId71"/>
    <p:sldId id="419" r:id="rId72"/>
    <p:sldId id="374" r:id="rId73"/>
    <p:sldId id="375" r:id="rId74"/>
    <p:sldId id="376" r:id="rId75"/>
    <p:sldId id="377" r:id="rId76"/>
    <p:sldId id="378" r:id="rId77"/>
    <p:sldId id="379" r:id="rId78"/>
    <p:sldId id="380" r:id="rId79"/>
    <p:sldId id="381" r:id="rId80"/>
    <p:sldId id="382" r:id="rId81"/>
    <p:sldId id="384" r:id="rId82"/>
    <p:sldId id="385" r:id="rId83"/>
    <p:sldId id="383" r:id="rId84"/>
    <p:sldId id="417" r:id="rId85"/>
    <p:sldId id="418" r:id="rId86"/>
    <p:sldId id="420" r:id="rId87"/>
    <p:sldId id="387" r:id="rId88"/>
    <p:sldId id="386" r:id="rId89"/>
    <p:sldId id="388" r:id="rId90"/>
    <p:sldId id="389" r:id="rId91"/>
    <p:sldId id="407" r:id="rId92"/>
    <p:sldId id="422" r:id="rId93"/>
    <p:sldId id="423" r:id="rId94"/>
    <p:sldId id="408" r:id="rId95"/>
    <p:sldId id="335" r:id="rId9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9"/>
    <p:restoredTop sz="94718"/>
  </p:normalViewPr>
  <p:slideViewPr>
    <p:cSldViewPr>
      <p:cViewPr>
        <p:scale>
          <a:sx n="119" d="100"/>
          <a:sy n="119" d="100"/>
        </p:scale>
        <p:origin x="22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9" d="100"/>
        <a:sy n="17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presProps" Target="presProps.xml"/><Relationship Id="rId98" Type="http://schemas.openxmlformats.org/officeDocument/2006/relationships/viewProps" Target="viewProps.xml"/><Relationship Id="rId9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tableStyles" Target="tableStyles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5AF53-265A-4080-BC66-6AE565762611}" type="datetimeFigureOut">
              <a:rPr lang="de-DE" smtClean="0"/>
              <a:pPr/>
              <a:t>17.03.17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rgbClr val="FF0000"/>
                </a:solidFill>
              </a:rPr>
              <a:t>Haaaaaaallo</a:t>
            </a:r>
            <a:r>
              <a:rPr lang="de-DE" sz="5400" dirty="0" smtClean="0">
                <a:solidFill>
                  <a:srgbClr val="FF0000"/>
                </a:solidFill>
              </a:rPr>
              <a:t>!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8800" u="sng" dirty="0" smtClean="0">
                <a:solidFill>
                  <a:srgbClr val="FF0000"/>
                </a:solidFill>
              </a:rPr>
              <a:t>Auf</a:t>
            </a:r>
            <a:r>
              <a:rPr lang="de-DE" sz="8800" dirty="0" smtClean="0">
                <a:solidFill>
                  <a:srgbClr val="FF0000"/>
                </a:solidFill>
              </a:rPr>
              <a:t>gewacht!</a:t>
            </a:r>
            <a:endParaRPr lang="de-DE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691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rgbClr val="00B0F0"/>
                </a:solidFill>
              </a:rPr>
              <a:t>Wiiiiiie</a:t>
            </a:r>
            <a:r>
              <a:rPr lang="de-DE" sz="5400" dirty="0" smtClean="0">
                <a:solidFill>
                  <a:srgbClr val="00B0F0"/>
                </a:solidFill>
              </a:rPr>
              <a:t>?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rgbClr val="00B0F0"/>
                </a:solidFill>
              </a:rPr>
              <a:t>Waaaaas</a:t>
            </a:r>
            <a:r>
              <a:rPr lang="de-DE" sz="5400" dirty="0" smtClean="0">
                <a:solidFill>
                  <a:srgbClr val="00B0F0"/>
                </a:solidFill>
              </a:rPr>
              <a:t>?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rgbClr val="00B0F0"/>
                </a:solidFill>
              </a:rPr>
              <a:t>Ist</a:t>
            </a:r>
            <a:r>
              <a:rPr lang="de-DE" sz="5400" dirty="0" smtClean="0">
                <a:solidFill>
                  <a:srgbClr val="00B0F0"/>
                </a:solidFill>
              </a:rPr>
              <a:t> es schon so weit?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Nein, du sollst dich nur </a:t>
            </a:r>
            <a:r>
              <a:rPr lang="de-DE" sz="5400" u="sng" dirty="0" smtClean="0">
                <a:solidFill>
                  <a:srgbClr val="FF0000"/>
                </a:solidFill>
              </a:rPr>
              <a:t>vorstellen</a:t>
            </a:r>
            <a:r>
              <a:rPr lang="de-DE" sz="5400" dirty="0" smtClean="0">
                <a:solidFill>
                  <a:srgbClr val="FF0000"/>
                </a:solidFill>
              </a:rPr>
              <a:t>!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Also gut,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Also gut,</a:t>
            </a:r>
          </a:p>
          <a:p>
            <a:pPr algn="ctr"/>
            <a:r>
              <a:rPr lang="de-DE" sz="5400" u="sng" dirty="0" smtClean="0">
                <a:solidFill>
                  <a:srgbClr val="00B0F0"/>
                </a:solidFill>
              </a:rPr>
              <a:t>ich</a:t>
            </a:r>
            <a:r>
              <a:rPr lang="de-DE" sz="5400" dirty="0" smtClean="0">
                <a:solidFill>
                  <a:srgbClr val="00B0F0"/>
                </a:solidFill>
              </a:rPr>
              <a:t> bin der Mai.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Der April</a:t>
            </a:r>
            <a:b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macht, was er will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1489720"/>
          </a:xfrm>
        </p:spPr>
        <p:txBody>
          <a:bodyPr>
            <a:normAutofit fontScale="92500" lnSpcReduction="10000"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nach einer seltsamen Geschichte</a:t>
            </a:r>
            <a:b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von Werner Halle</a:t>
            </a:r>
          </a:p>
          <a:p>
            <a:endParaRPr lang="de-DE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de-DE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de-DE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(aus: Und wieder kräht der Wetterhahn, hrsg. Von Christine Merz. Freiburg </a:t>
            </a:r>
            <a:r>
              <a:rPr lang="de-DE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i.Brsg</a:t>
            </a:r>
            <a:r>
              <a:rPr lang="de-DE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(Herder) 2001, S. 31)</a:t>
            </a:r>
            <a:endParaRPr lang="de-DE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Aber ich spiele erst </a:t>
            </a:r>
          </a:p>
          <a:p>
            <a:pPr algn="ctr"/>
            <a:r>
              <a:rPr lang="de-DE" sz="5400" dirty="0" err="1" smtClean="0">
                <a:solidFill>
                  <a:srgbClr val="00B0F0"/>
                </a:solidFill>
              </a:rPr>
              <a:t>seeeehr</a:t>
            </a:r>
            <a:r>
              <a:rPr lang="de-DE" sz="5400" dirty="0" smtClean="0">
                <a:solidFill>
                  <a:srgbClr val="00B0F0"/>
                </a:solidFill>
              </a:rPr>
              <a:t> viel später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eine Rolle.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de-DE" sz="5400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rgbClr val="FFFF00"/>
                </a:solidFill>
              </a:rPr>
              <a:t>Ich</a:t>
            </a:r>
            <a:endParaRPr lang="de-DE" sz="5400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Ich</a:t>
            </a:r>
          </a:p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bin der</a:t>
            </a: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Ich</a:t>
            </a:r>
          </a:p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bin der</a:t>
            </a:r>
          </a:p>
          <a:p>
            <a:pPr algn="ctr"/>
            <a:endParaRPr lang="de-DE" sz="5400" dirty="0" smtClean="0">
              <a:solidFill>
                <a:srgbClr val="FFFF00"/>
              </a:solidFill>
            </a:endParaRPr>
          </a:p>
          <a:p>
            <a:pPr algn="ctr"/>
            <a:r>
              <a:rPr lang="de-DE" sz="13800" dirty="0" smtClean="0">
                <a:solidFill>
                  <a:srgbClr val="FFFF00"/>
                </a:solidFill>
              </a:rPr>
              <a:t>Apr </a:t>
            </a:r>
            <a:r>
              <a:rPr lang="de-DE" sz="19900" baseline="30000" dirty="0" smtClean="0">
                <a:solidFill>
                  <a:srgbClr val="FFFF00"/>
                </a:solidFill>
              </a:rPr>
              <a:t>i</a:t>
            </a:r>
            <a:r>
              <a:rPr lang="de-DE" sz="13800" dirty="0" smtClean="0">
                <a:solidFill>
                  <a:srgbClr val="FFFF00"/>
                </a:solidFill>
              </a:rPr>
              <a:t> </a:t>
            </a:r>
            <a:r>
              <a:rPr lang="de-DE" sz="13800" dirty="0" err="1" smtClean="0">
                <a:solidFill>
                  <a:srgbClr val="FFFF00"/>
                </a:solidFill>
              </a:rPr>
              <a:t>il</a:t>
            </a:r>
            <a:r>
              <a:rPr lang="de-DE" sz="13800" dirty="0" smtClean="0">
                <a:solidFill>
                  <a:srgbClr val="FFFF00"/>
                </a:solidFill>
              </a:rPr>
              <a:t> </a:t>
            </a:r>
            <a:endParaRPr lang="de-DE" sz="13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Sehr gut.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Sehr gut. 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März, April, Mai.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Sehr gut. 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März, April, Mai.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Wie jedes Jahr.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Sehr gut. 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März, April, Mai.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Wie jedes Jahr.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Und </a:t>
            </a:r>
            <a:r>
              <a:rPr lang="de-DE" sz="5400" u="sng" dirty="0" smtClean="0">
                <a:solidFill>
                  <a:schemeClr val="bg1"/>
                </a:solidFill>
              </a:rPr>
              <a:t>nun</a:t>
            </a:r>
            <a:r>
              <a:rPr lang="de-DE" sz="5400" dirty="0" smtClean="0">
                <a:solidFill>
                  <a:schemeClr val="bg1"/>
                </a:solidFill>
              </a:rPr>
              <a:t> hört die </a:t>
            </a:r>
            <a:r>
              <a:rPr lang="de-DE" sz="5400" u="sng" dirty="0" smtClean="0">
                <a:solidFill>
                  <a:schemeClr val="bg1"/>
                </a:solidFill>
              </a:rPr>
              <a:t>Geschichte</a:t>
            </a:r>
            <a:r>
              <a:rPr lang="de-DE" sz="5400" dirty="0" smtClean="0">
                <a:solidFill>
                  <a:schemeClr val="bg1"/>
                </a:solidFill>
              </a:rPr>
              <a:t>: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Eine </a:t>
            </a:r>
            <a:r>
              <a:rPr lang="de-DE" sz="5400" u="sng" dirty="0" smtClean="0">
                <a:solidFill>
                  <a:schemeClr val="bg1"/>
                </a:solidFill>
              </a:rPr>
              <a:t>hefti</a:t>
            </a:r>
            <a:r>
              <a:rPr lang="de-DE" sz="5400" dirty="0" smtClean="0">
                <a:solidFill>
                  <a:schemeClr val="bg1"/>
                </a:solidFill>
              </a:rPr>
              <a:t>g</a:t>
            </a:r>
            <a:r>
              <a:rPr lang="de-DE" sz="5400" u="sng" dirty="0" smtClean="0">
                <a:solidFill>
                  <a:schemeClr val="bg1"/>
                </a:solidFill>
              </a:rPr>
              <a:t>e</a:t>
            </a:r>
            <a:r>
              <a:rPr lang="de-DE" sz="5400" dirty="0" smtClean="0">
                <a:solidFill>
                  <a:schemeClr val="bg1"/>
                </a:solidFill>
              </a:rPr>
              <a:t> Straße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568952" cy="1470025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>Die Rollen</a:t>
            </a: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</a:t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de-DE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Eine </a:t>
            </a:r>
            <a:r>
              <a:rPr lang="de-DE" sz="5400" u="sng" dirty="0" smtClean="0">
                <a:solidFill>
                  <a:schemeClr val="bg1"/>
                </a:solidFill>
              </a:rPr>
              <a:t>hefti</a:t>
            </a:r>
            <a:r>
              <a:rPr lang="de-DE" sz="5400" dirty="0" smtClean="0">
                <a:solidFill>
                  <a:schemeClr val="bg1"/>
                </a:solidFill>
              </a:rPr>
              <a:t>g</a:t>
            </a:r>
            <a:r>
              <a:rPr lang="de-DE" sz="5400" u="sng" dirty="0" smtClean="0">
                <a:solidFill>
                  <a:schemeClr val="bg1"/>
                </a:solidFill>
              </a:rPr>
              <a:t>e</a:t>
            </a:r>
            <a:r>
              <a:rPr lang="de-DE" sz="5400" dirty="0" smtClean="0">
                <a:solidFill>
                  <a:schemeClr val="bg1"/>
                </a:solidFill>
              </a:rPr>
              <a:t> Straße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fegte durch den Wind.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Das Postamt kam</a:t>
            </a:r>
          </a:p>
          <a:p>
            <a:pPr algn="ctr"/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Das Postamt kam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aus Herrn Mumpitz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Das Postamt kam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aus Herrn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und musste mit seinem Hut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Das Postamt kam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aus Herrn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und musste mit seinem Hut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die Hand festhalten.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Das klingt </a:t>
            </a:r>
            <a:r>
              <a:rPr lang="de-DE" sz="5400" u="sng" dirty="0" smtClean="0">
                <a:solidFill>
                  <a:srgbClr val="00B0F0"/>
                </a:solidFill>
              </a:rPr>
              <a:t>seltsam</a:t>
            </a:r>
            <a:r>
              <a:rPr lang="de-DE" sz="5400" dirty="0" smtClean="0">
                <a:solidFill>
                  <a:srgbClr val="00B0F0"/>
                </a:solidFill>
              </a:rPr>
              <a:t>!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Ich habe einen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f u r c h t b a r e n 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Verdacht: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Ist etwa schon </a:t>
            </a:r>
            <a:r>
              <a:rPr lang="de-DE" sz="5400" u="sng" dirty="0" smtClean="0">
                <a:solidFill>
                  <a:srgbClr val="00B0F0"/>
                </a:solidFill>
              </a:rPr>
              <a:t>A</a:t>
            </a:r>
            <a:r>
              <a:rPr lang="de-DE" sz="5400" dirty="0" smtClean="0">
                <a:solidFill>
                  <a:srgbClr val="00B0F0"/>
                </a:solidFill>
              </a:rPr>
              <a:t>p</a:t>
            </a:r>
            <a:r>
              <a:rPr lang="de-DE" sz="5400" u="sng" dirty="0" smtClean="0">
                <a:solidFill>
                  <a:srgbClr val="00B0F0"/>
                </a:solidFill>
              </a:rPr>
              <a:t>ril</a:t>
            </a:r>
            <a:r>
              <a:rPr lang="de-DE" sz="5400" dirty="0" smtClean="0">
                <a:solidFill>
                  <a:srgbClr val="00B0F0"/>
                </a:solidFill>
              </a:rPr>
              <a:t>?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619672" y="908720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3" name="Rechteck 2"/>
          <p:cNvSpPr/>
          <p:nvPr/>
        </p:nvSpPr>
        <p:spPr>
          <a:xfrm>
            <a:off x="2339752" y="1340768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4" name="Rechteck 3"/>
          <p:cNvSpPr/>
          <p:nvPr/>
        </p:nvSpPr>
        <p:spPr>
          <a:xfrm>
            <a:off x="3059832" y="1844824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5" name="Rechteck 4"/>
          <p:cNvSpPr/>
          <p:nvPr/>
        </p:nvSpPr>
        <p:spPr>
          <a:xfrm>
            <a:off x="3779912" y="2348880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6" name="Rechteck 5"/>
          <p:cNvSpPr/>
          <p:nvPr/>
        </p:nvSpPr>
        <p:spPr>
          <a:xfrm>
            <a:off x="4644008" y="1844824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 smtClean="0">
                <a:solidFill>
                  <a:srgbClr val="FFFF00"/>
                </a:solidFill>
              </a:rPr>
              <a:t>Hiiiiii</a:t>
            </a:r>
            <a:r>
              <a:rPr lang="de-DE" sz="5400" dirty="0" smtClean="0">
                <a:solidFill>
                  <a:srgbClr val="FFFF00"/>
                </a:solidFill>
              </a:rPr>
              <a:t>!</a:t>
            </a: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9900" dirty="0" err="1" smtClean="0">
                <a:solidFill>
                  <a:srgbClr val="FFFF00"/>
                </a:solidFill>
              </a:rPr>
              <a:t>Hu</a:t>
            </a:r>
            <a:r>
              <a:rPr lang="de-DE" sz="16600" dirty="0" err="1" smtClean="0">
                <a:solidFill>
                  <a:srgbClr val="FFFF00"/>
                </a:solidFill>
              </a:rPr>
              <a:t>i</a:t>
            </a:r>
            <a:r>
              <a:rPr lang="de-DE" sz="13800" dirty="0" err="1" smtClean="0">
                <a:solidFill>
                  <a:srgbClr val="FFFF00"/>
                </a:solidFill>
              </a:rPr>
              <a:t>i</a:t>
            </a:r>
            <a:r>
              <a:rPr lang="de-DE" sz="11500" dirty="0" err="1" smtClean="0">
                <a:solidFill>
                  <a:srgbClr val="FFFF00"/>
                </a:solidFill>
              </a:rPr>
              <a:t>i</a:t>
            </a:r>
            <a:r>
              <a:rPr lang="de-DE" sz="9600" dirty="0" err="1" smtClean="0">
                <a:solidFill>
                  <a:srgbClr val="FFFF00"/>
                </a:solidFill>
              </a:rPr>
              <a:t>i</a:t>
            </a:r>
            <a:r>
              <a:rPr lang="de-DE" sz="8800" dirty="0" err="1" smtClean="0">
                <a:solidFill>
                  <a:srgbClr val="FFFF00"/>
                </a:solidFill>
              </a:rPr>
              <a:t>i</a:t>
            </a:r>
            <a:r>
              <a:rPr lang="de-DE" sz="8000" dirty="0" err="1" smtClean="0">
                <a:solidFill>
                  <a:srgbClr val="FFFF00"/>
                </a:solidFill>
              </a:rPr>
              <a:t>i</a:t>
            </a:r>
            <a:r>
              <a:rPr lang="de-DE" sz="7200" dirty="0" err="1" smtClean="0">
                <a:solidFill>
                  <a:srgbClr val="FFFF00"/>
                </a:solidFill>
              </a:rPr>
              <a:t>i</a:t>
            </a:r>
            <a:r>
              <a:rPr lang="de-DE" sz="6600" dirty="0" err="1" smtClean="0">
                <a:solidFill>
                  <a:srgbClr val="FFFF00"/>
                </a:solidFill>
              </a:rPr>
              <a:t>i</a:t>
            </a:r>
            <a:r>
              <a:rPr lang="de-DE" sz="6000" dirty="0" err="1" smtClean="0">
                <a:solidFill>
                  <a:srgbClr val="FFFF00"/>
                </a:solidFill>
              </a:rPr>
              <a:t>i</a:t>
            </a:r>
            <a:r>
              <a:rPr lang="de-DE" sz="5400" dirty="0" err="1" smtClean="0">
                <a:solidFill>
                  <a:srgbClr val="FFFF00"/>
                </a:solidFill>
              </a:rPr>
              <a:t>i</a:t>
            </a:r>
            <a:r>
              <a:rPr lang="de-DE" sz="19900" dirty="0" smtClean="0">
                <a:solidFill>
                  <a:srgbClr val="FFFF00"/>
                </a:solidFill>
              </a:rPr>
              <a:t>!</a:t>
            </a:r>
            <a:endParaRPr lang="de-DE" sz="199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323528" y="548680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de-DE" sz="3600" dirty="0" smtClean="0">
                <a:solidFill>
                  <a:schemeClr val="bg1"/>
                </a:solidFill>
                <a:cs typeface="Arial" pitchFamily="34" charset="0"/>
              </a:rPr>
              <a:t>Erzähler</a:t>
            </a:r>
          </a:p>
          <a:p>
            <a:pPr lvl="0" algn="ctr"/>
            <a:endParaRPr lang="de-DE" sz="3600" dirty="0">
              <a:solidFill>
                <a:schemeClr val="bg1"/>
              </a:solidFill>
              <a:cs typeface="Arial" pitchFamily="34" charset="0"/>
            </a:endParaRPr>
          </a:p>
          <a:p>
            <a:pPr lvl="0" algn="ctr"/>
            <a:r>
              <a:rPr lang="de-DE" sz="3600" dirty="0" smtClean="0">
                <a:solidFill>
                  <a:srgbClr val="FF0000"/>
                </a:solidFill>
                <a:cs typeface="Arial" pitchFamily="34" charset="0"/>
              </a:rPr>
              <a:t>der März         </a:t>
            </a:r>
            <a:r>
              <a:rPr lang="de-DE" sz="3600" dirty="0" smtClean="0">
                <a:solidFill>
                  <a:srgbClr val="FFFF00"/>
                </a:solidFill>
                <a:cs typeface="Arial" pitchFamily="34" charset="0"/>
              </a:rPr>
              <a:t>der April</a:t>
            </a:r>
            <a:r>
              <a:rPr lang="de-DE" sz="3600" dirty="0">
                <a:solidFill>
                  <a:srgbClr val="FFFF00"/>
                </a:solidFill>
                <a:cs typeface="Arial" pitchFamily="34" charset="0"/>
              </a:rPr>
              <a:t> </a:t>
            </a:r>
            <a:r>
              <a:rPr lang="de-DE" sz="3600" dirty="0" smtClean="0">
                <a:solidFill>
                  <a:srgbClr val="FFFF00"/>
                </a:solidFill>
                <a:cs typeface="Arial" pitchFamily="34" charset="0"/>
              </a:rPr>
              <a:t>         </a:t>
            </a:r>
            <a:r>
              <a:rPr lang="de-DE" sz="3600" dirty="0" smtClean="0">
                <a:solidFill>
                  <a:srgbClr val="00B0F0"/>
                </a:solidFill>
                <a:cs typeface="Arial" pitchFamily="34" charset="0"/>
              </a:rPr>
              <a:t>der Mai</a:t>
            </a:r>
            <a:endParaRPr lang="de-DE" sz="3600" dirty="0">
              <a:solidFill>
                <a:srgbClr val="00B0F0"/>
              </a:solidFill>
              <a:cs typeface="Arial" pitchFamily="34" charset="0"/>
            </a:endParaRPr>
          </a:p>
          <a:p>
            <a:pPr lvl="0"/>
            <a:endParaRPr lang="de-DE" sz="3600" dirty="0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Aber nein!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Noch bin </a:t>
            </a:r>
            <a:r>
              <a:rPr lang="de-DE" sz="5400" u="sng" dirty="0" smtClean="0">
                <a:solidFill>
                  <a:srgbClr val="FF0000"/>
                </a:solidFill>
              </a:rPr>
              <a:t>ich</a:t>
            </a:r>
            <a:r>
              <a:rPr lang="de-DE" sz="5400" dirty="0" smtClean="0">
                <a:solidFill>
                  <a:srgbClr val="FF0000"/>
                </a:solidFill>
              </a:rPr>
              <a:t> da!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Noch ist März!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Seid nun leise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und hört weiter zu: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Herr Mumpitz musste also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Herr Mumpitz musste also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mit seinem Hut 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die Hand festhalten.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Von Zeit zu Zeit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Von Zeit zu Zeit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blies ihm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Von Zeit zu Zeit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blies ihm</a:t>
            </a:r>
          </a:p>
          <a:p>
            <a:pPr algn="ctr"/>
            <a:endParaRPr lang="de-DE" sz="5400" dirty="0" smtClean="0">
              <a:solidFill>
                <a:schemeClr val="bg1"/>
              </a:solidFill>
            </a:endParaRP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  G </a:t>
            </a:r>
            <a:r>
              <a:rPr lang="de-DE" sz="5400" dirty="0" err="1" smtClean="0">
                <a:solidFill>
                  <a:schemeClr val="bg1"/>
                </a:solidFill>
              </a:rPr>
              <a:t>e</a:t>
            </a:r>
            <a:r>
              <a:rPr lang="de-DE" sz="5400" dirty="0" smtClean="0">
                <a:solidFill>
                  <a:schemeClr val="bg1"/>
                </a:solidFill>
              </a:rPr>
              <a:t> s i c h t s s t o </a:t>
            </a:r>
            <a:r>
              <a:rPr lang="de-DE" sz="5400" dirty="0" err="1" smtClean="0">
                <a:solidFill>
                  <a:schemeClr val="bg1"/>
                </a:solidFill>
              </a:rPr>
              <a:t>ß</a:t>
            </a:r>
            <a:endParaRPr lang="de-DE" sz="5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Von Zeit zu Zeit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blies ihm</a:t>
            </a:r>
          </a:p>
          <a:p>
            <a:pPr algn="ctr"/>
            <a:endParaRPr lang="de-DE" sz="5400" dirty="0" smtClean="0">
              <a:solidFill>
                <a:schemeClr val="bg1"/>
              </a:solidFill>
            </a:endParaRP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  G </a:t>
            </a:r>
            <a:r>
              <a:rPr lang="de-DE" sz="5400" dirty="0" err="1" smtClean="0">
                <a:solidFill>
                  <a:schemeClr val="bg1"/>
                </a:solidFill>
              </a:rPr>
              <a:t>e</a:t>
            </a:r>
            <a:r>
              <a:rPr lang="de-DE" sz="5400" dirty="0" smtClean="0">
                <a:solidFill>
                  <a:schemeClr val="bg1"/>
                </a:solidFill>
              </a:rPr>
              <a:t> s i c h t s s t o </a:t>
            </a:r>
            <a:r>
              <a:rPr lang="de-DE" sz="5400" dirty="0" err="1" smtClean="0">
                <a:solidFill>
                  <a:schemeClr val="bg1"/>
                </a:solidFill>
              </a:rPr>
              <a:t>ß</a:t>
            </a:r>
            <a:endParaRPr lang="de-DE" sz="5400" dirty="0" smtClean="0">
              <a:solidFill>
                <a:schemeClr val="bg1"/>
              </a:solidFill>
            </a:endParaRPr>
          </a:p>
          <a:p>
            <a:pPr algn="ctr"/>
            <a:endParaRPr lang="de-DE" sz="5400" u="sng" dirty="0" smtClean="0">
              <a:solidFill>
                <a:schemeClr val="bg1"/>
              </a:solidFill>
            </a:endParaRPr>
          </a:p>
          <a:p>
            <a:pPr algn="ctr"/>
            <a:r>
              <a:rPr lang="de-DE" sz="5400" u="sng" dirty="0" smtClean="0">
                <a:solidFill>
                  <a:schemeClr val="bg1"/>
                </a:solidFill>
              </a:rPr>
              <a:t>Wind</a:t>
            </a:r>
            <a:r>
              <a:rPr lang="de-DE" sz="5400" dirty="0" smtClean="0">
                <a:solidFill>
                  <a:schemeClr val="bg1"/>
                </a:solidFill>
              </a:rPr>
              <a:t> in den Staub.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6600" dirty="0" smtClean="0">
                <a:solidFill>
                  <a:srgbClr val="00B0F0"/>
                </a:solidFill>
              </a:rPr>
              <a:t>A</a:t>
            </a:r>
            <a:r>
              <a:rPr lang="de-DE" sz="16600" dirty="0" smtClean="0">
                <a:solidFill>
                  <a:srgbClr val="FF0000"/>
                </a:solidFill>
              </a:rPr>
              <a:t>p</a:t>
            </a:r>
            <a:r>
              <a:rPr lang="de-DE" sz="16600" dirty="0" smtClean="0">
                <a:solidFill>
                  <a:srgbClr val="00B0F0"/>
                </a:solidFill>
              </a:rPr>
              <a:t>r</a:t>
            </a:r>
            <a:r>
              <a:rPr lang="de-DE" sz="16600" dirty="0" smtClean="0">
                <a:solidFill>
                  <a:srgbClr val="FF0000"/>
                </a:solidFill>
              </a:rPr>
              <a:t>i</a:t>
            </a:r>
            <a:r>
              <a:rPr lang="de-DE" sz="16600" dirty="0" smtClean="0">
                <a:solidFill>
                  <a:srgbClr val="00B0F0"/>
                </a:solidFill>
              </a:rPr>
              <a:t>l</a:t>
            </a:r>
            <a:r>
              <a:rPr lang="de-DE" sz="16600" dirty="0" smtClean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Das bin nicht </a:t>
            </a:r>
            <a:r>
              <a:rPr lang="de-DE" sz="5400" u="sng" dirty="0" smtClean="0">
                <a:solidFill>
                  <a:srgbClr val="FFFF00"/>
                </a:solidFill>
              </a:rPr>
              <a:t>ich</a:t>
            </a:r>
            <a:r>
              <a:rPr lang="de-DE" sz="5400" dirty="0" smtClean="0">
                <a:solidFill>
                  <a:srgbClr val="FFFF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Herr Mumpitz macht,</a:t>
            </a:r>
          </a:p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was </a:t>
            </a:r>
            <a:r>
              <a:rPr lang="de-DE" sz="5400" u="sng" dirty="0" smtClean="0">
                <a:solidFill>
                  <a:srgbClr val="FFFF00"/>
                </a:solidFill>
              </a:rPr>
              <a:t>er</a:t>
            </a:r>
            <a:r>
              <a:rPr lang="de-DE" sz="5400" dirty="0" smtClean="0">
                <a:solidFill>
                  <a:srgbClr val="FFFF00"/>
                </a:solidFill>
              </a:rPr>
              <a:t> will!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Schiebt nicht immer </a:t>
            </a:r>
          </a:p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die Schuld auf </a:t>
            </a:r>
            <a:r>
              <a:rPr lang="de-DE" sz="5400" u="sng" dirty="0" smtClean="0">
                <a:solidFill>
                  <a:srgbClr val="FFFF00"/>
                </a:solidFill>
              </a:rPr>
              <a:t>mich</a:t>
            </a:r>
            <a:r>
              <a:rPr lang="de-DE" sz="5400" dirty="0" smtClean="0">
                <a:solidFill>
                  <a:srgbClr val="FFFF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 fing es auch schon an,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 fing es auch schon an,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vom </a:t>
            </a:r>
            <a:r>
              <a:rPr lang="de-DE" sz="5400" u="sng" dirty="0" smtClean="0">
                <a:solidFill>
                  <a:schemeClr val="bg1"/>
                </a:solidFill>
              </a:rPr>
              <a:t>Tro</a:t>
            </a:r>
            <a:r>
              <a:rPr lang="de-DE" sz="5400" dirty="0" smtClean="0">
                <a:solidFill>
                  <a:schemeClr val="bg1"/>
                </a:solidFill>
              </a:rPr>
              <a:t>p</a:t>
            </a:r>
            <a:r>
              <a:rPr lang="de-DE" sz="5400" u="sng" dirty="0" smtClean="0">
                <a:solidFill>
                  <a:schemeClr val="bg1"/>
                </a:solidFill>
              </a:rPr>
              <a:t>fen</a:t>
            </a:r>
            <a:r>
              <a:rPr lang="de-DE" sz="5400" dirty="0" smtClean="0">
                <a:solidFill>
                  <a:schemeClr val="bg1"/>
                </a:solidFill>
              </a:rPr>
              <a:t> zu himmeln.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chemeClr val="bg1"/>
                </a:solidFill>
              </a:rPr>
              <a:t>Ojeeeee</a:t>
            </a:r>
            <a:r>
              <a:rPr lang="de-DE" sz="5400" dirty="0" smtClean="0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Der Regenschirm hatte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Der Regenschirm hatte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Herrn Mumpitz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Darf ich mich vorstellen?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Der Regenschirm hatte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Herrn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zu Hause gelassen!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Bald prasselte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Bald prasselte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 Straßenschauer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Bald prasselte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 Straßenschauer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auf den Regen,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… und Herr Mumpitz wurde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… und Herr Mumpitz wurde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p u d e l n a s </a:t>
            </a:r>
            <a:r>
              <a:rPr lang="de-DE" sz="5400" dirty="0" err="1" smtClean="0">
                <a:solidFill>
                  <a:schemeClr val="bg1"/>
                </a:solidFill>
              </a:rPr>
              <a:t>s</a:t>
            </a:r>
            <a:endParaRPr lang="de-DE" sz="5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… und Herr Mumpitz wurde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p u d e l n a s </a:t>
            </a:r>
            <a:r>
              <a:rPr lang="de-DE" sz="5400" dirty="0" err="1" smtClean="0">
                <a:solidFill>
                  <a:schemeClr val="bg1"/>
                </a:solidFill>
              </a:rPr>
              <a:t>s</a:t>
            </a:r>
            <a:endParaRPr lang="de-DE" sz="5400" dirty="0" smtClean="0">
              <a:solidFill>
                <a:schemeClr val="bg1"/>
              </a:solidFill>
            </a:endParaRP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wie ein Patsch!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Schnell nach Hause,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Herr Mumpitz!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Sonst erkälten 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Sie sich noch,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nass </a:t>
            </a:r>
            <a:r>
              <a:rPr lang="de-DE" sz="5400" smtClean="0">
                <a:solidFill>
                  <a:srgbClr val="00B0F0"/>
                </a:solidFill>
              </a:rPr>
              <a:t>wie Sie sind!</a:t>
            </a:r>
            <a:endParaRPr lang="de-DE" sz="5400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Ich bin der März.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rgbClr val="FF0000"/>
                </a:solidFill>
              </a:rPr>
              <a:t>Recht</a:t>
            </a:r>
            <a:r>
              <a:rPr lang="de-DE" sz="5400" dirty="0" smtClean="0">
                <a:solidFill>
                  <a:srgbClr val="FF0000"/>
                </a:solidFill>
              </a:rPr>
              <a:t> hast du, Mai.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Aber es kommt </a:t>
            </a:r>
            <a:r>
              <a:rPr lang="de-DE" sz="5400" u="sng" dirty="0" smtClean="0">
                <a:solidFill>
                  <a:schemeClr val="bg1"/>
                </a:solidFill>
              </a:rPr>
              <a:t>noch</a:t>
            </a:r>
            <a:r>
              <a:rPr lang="de-DE" sz="5400" dirty="0" smtClean="0">
                <a:solidFill>
                  <a:schemeClr val="bg1"/>
                </a:solidFill>
              </a:rPr>
              <a:t> besser: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Daheim zogen die Kleider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Daheim zogen die Kleider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rasch Herrn Mumpitz aus.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chemeClr val="bg1"/>
                </a:solidFill>
              </a:rPr>
              <a:t>Frau</a:t>
            </a:r>
            <a:r>
              <a:rPr lang="de-DE" sz="5400" dirty="0" smtClean="0">
                <a:solidFill>
                  <a:schemeClr val="bg1"/>
                </a:solidFill>
              </a:rPr>
              <a:t>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kochte auf dem Wasser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chemeClr val="bg1"/>
                </a:solidFill>
              </a:rPr>
              <a:t>Frau</a:t>
            </a:r>
            <a:r>
              <a:rPr lang="de-DE" sz="5400" dirty="0" smtClean="0">
                <a:solidFill>
                  <a:schemeClr val="bg1"/>
                </a:solidFill>
              </a:rPr>
              <a:t>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kochte auf dem Wasser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einen Elektroherd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chemeClr val="bg1"/>
                </a:solidFill>
              </a:rPr>
              <a:t>Frau</a:t>
            </a:r>
            <a:r>
              <a:rPr lang="de-DE" sz="5400" dirty="0" smtClean="0">
                <a:solidFill>
                  <a:schemeClr val="bg1"/>
                </a:solidFill>
              </a:rPr>
              <a:t>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kochte auf dem Wasser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einen Elektroherd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für den Tee.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Außerdem holte sie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Außerdem holte sie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für ihre Kleider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Mehr muss ich wohl </a:t>
            </a:r>
          </a:p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nicht sagen, oder?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Außerdem holte sie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für ihre Kleider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einen trockenen Mann.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Das war Herr Mumpitz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Das war Herr Mumpitz</a:t>
            </a:r>
          </a:p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mit der Geschichte.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So ein Durcheinander!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D</a:t>
            </a:r>
            <a:r>
              <a:rPr lang="de-DE" sz="5400" dirty="0" smtClean="0">
                <a:solidFill>
                  <a:srgbClr val="00B0F0"/>
                </a:solidFill>
              </a:rPr>
              <a:t>e</a:t>
            </a:r>
            <a:r>
              <a:rPr lang="de-DE" sz="5400" dirty="0" smtClean="0">
                <a:solidFill>
                  <a:srgbClr val="FF0000"/>
                </a:solidFill>
              </a:rPr>
              <a:t>r </a:t>
            </a:r>
            <a:r>
              <a:rPr lang="de-DE" sz="5400" dirty="0">
                <a:solidFill>
                  <a:srgbClr val="00B0F0"/>
                </a:solidFill>
              </a:rPr>
              <a:t>Ap</a:t>
            </a:r>
            <a:r>
              <a:rPr lang="de-DE" sz="5400" dirty="0">
                <a:solidFill>
                  <a:srgbClr val="FF0000"/>
                </a:solidFill>
              </a:rPr>
              <a:t>r</a:t>
            </a:r>
            <a:r>
              <a:rPr lang="de-DE" sz="5400" dirty="0">
                <a:solidFill>
                  <a:srgbClr val="00B0F0"/>
                </a:solidFill>
              </a:rPr>
              <a:t>il</a:t>
            </a:r>
          </a:p>
          <a:p>
            <a:pPr algn="ctr"/>
            <a:r>
              <a:rPr lang="de-DE" sz="5400" dirty="0">
                <a:solidFill>
                  <a:srgbClr val="00B0F0"/>
                </a:solidFill>
              </a:rPr>
              <a:t>m</a:t>
            </a:r>
            <a:r>
              <a:rPr lang="de-DE" sz="5400" dirty="0">
                <a:solidFill>
                  <a:srgbClr val="FF0000"/>
                </a:solidFill>
              </a:rPr>
              <a:t>a</a:t>
            </a:r>
            <a:r>
              <a:rPr lang="de-DE" sz="5400" dirty="0">
                <a:solidFill>
                  <a:srgbClr val="00B0F0"/>
                </a:solidFill>
              </a:rPr>
              <a:t>cht</a:t>
            </a:r>
            <a:r>
              <a:rPr lang="de-DE" sz="5400" dirty="0" smtClean="0">
                <a:solidFill>
                  <a:srgbClr val="FF0000"/>
                </a:solidFill>
              </a:rPr>
              <a:t>, w</a:t>
            </a:r>
            <a:r>
              <a:rPr lang="de-DE" sz="5400" dirty="0">
                <a:solidFill>
                  <a:srgbClr val="00B0F0"/>
                </a:solidFill>
              </a:rPr>
              <a:t>a</a:t>
            </a:r>
            <a:r>
              <a:rPr lang="de-DE" sz="5400" dirty="0" smtClean="0">
                <a:solidFill>
                  <a:srgbClr val="FF0000"/>
                </a:solidFill>
              </a:rPr>
              <a:t>s </a:t>
            </a:r>
            <a:r>
              <a:rPr lang="de-DE" sz="5400" dirty="0">
                <a:solidFill>
                  <a:srgbClr val="00B0F0"/>
                </a:solidFill>
              </a:rPr>
              <a:t>e</a:t>
            </a:r>
            <a:r>
              <a:rPr lang="de-DE" sz="5400" dirty="0" smtClean="0">
                <a:solidFill>
                  <a:srgbClr val="FF0000"/>
                </a:solidFill>
              </a:rPr>
              <a:t>r </a:t>
            </a:r>
            <a:r>
              <a:rPr lang="de-DE" sz="5400" dirty="0">
                <a:solidFill>
                  <a:srgbClr val="00B0F0"/>
                </a:solidFill>
              </a:rPr>
              <a:t>w</a:t>
            </a:r>
            <a:r>
              <a:rPr lang="de-DE" sz="5400" dirty="0">
                <a:solidFill>
                  <a:srgbClr val="FF0000"/>
                </a:solidFill>
              </a:rPr>
              <a:t>i</a:t>
            </a:r>
            <a:r>
              <a:rPr lang="de-DE" sz="5400" dirty="0">
                <a:solidFill>
                  <a:srgbClr val="00B0F0"/>
                </a:solidFill>
              </a:rPr>
              <a:t>ll</a:t>
            </a:r>
            <a:r>
              <a:rPr lang="de-DE" sz="5400" dirty="0" smtClean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9843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rgbClr val="FFFF00"/>
                </a:solidFill>
              </a:rPr>
              <a:t>Jaaaaaa</a:t>
            </a:r>
            <a:r>
              <a:rPr lang="de-DE" sz="5400" dirty="0" smtClean="0">
                <a:solidFill>
                  <a:srgbClr val="FFFF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8646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Äh – </a:t>
            </a:r>
            <a:r>
              <a:rPr lang="de-DE" sz="5400" dirty="0" err="1" smtClean="0">
                <a:solidFill>
                  <a:srgbClr val="FFFF00"/>
                </a:solidFill>
              </a:rPr>
              <a:t>neiiiiiiin</a:t>
            </a:r>
            <a:r>
              <a:rPr lang="de-DE" sz="5400" dirty="0" smtClean="0">
                <a:solidFill>
                  <a:srgbClr val="FFFF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923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Ich habe einen Vorschlag: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Lasst uns den April überspringen!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Dann ist Wetter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Ihr kennt mich ja schon </a:t>
            </a:r>
          </a:p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seit 28 Tagen.</a:t>
            </a: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Dann ist Wetter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mit dem </a:t>
            </a:r>
          </a:p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s c h e u ß l i c h e n   Schluss!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Aber dann </a:t>
            </a:r>
            <a:r>
              <a:rPr lang="de-DE" sz="5400" dirty="0" err="1" smtClean="0">
                <a:solidFill>
                  <a:srgbClr val="FFFF00"/>
                </a:solidFill>
              </a:rPr>
              <a:t>gäb‘s</a:t>
            </a:r>
            <a:r>
              <a:rPr lang="de-DE" sz="5400" dirty="0" smtClean="0">
                <a:solidFill>
                  <a:srgbClr val="FFFF00"/>
                </a:solidFill>
              </a:rPr>
              <a:t> keine </a:t>
            </a:r>
            <a:r>
              <a:rPr lang="de-DE" sz="5400" smtClean="0">
                <a:solidFill>
                  <a:srgbClr val="FFFF00"/>
                </a:solidFill>
              </a:rPr>
              <a:t>Ferien!</a:t>
            </a:r>
            <a:endParaRPr lang="de-DE" sz="5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7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rgbClr val="FFFF00"/>
                </a:solidFill>
              </a:rPr>
              <a:t>Überlegt‘s</a:t>
            </a:r>
            <a:r>
              <a:rPr lang="de-DE" sz="5400" dirty="0" smtClean="0">
                <a:solidFill>
                  <a:srgbClr val="FFFF00"/>
                </a:solidFill>
              </a:rPr>
              <a:t> euch!</a:t>
            </a:r>
            <a:endParaRPr lang="de-DE" sz="5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1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Herr Mumpitz</a:t>
            </a:r>
            <a:b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im April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1489720"/>
          </a:xfrm>
        </p:spPr>
        <p:txBody>
          <a:bodyPr>
            <a:normAutofit fontScale="92500" lnSpcReduction="10000"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Lesekaraoke nach einer seltsamen Geschichte</a:t>
            </a:r>
            <a:b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von Werner Halle</a:t>
            </a:r>
          </a:p>
          <a:p>
            <a:endParaRPr lang="de-DE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de-DE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de-DE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(aus: Und wieder kräht der Wetterhahn, hrsg. Von Christine Merz. Freiburg </a:t>
            </a:r>
            <a:r>
              <a:rPr lang="de-DE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i.Brsg</a:t>
            </a:r>
            <a:r>
              <a:rPr lang="de-DE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(Herder) 2001, S. 31)</a:t>
            </a:r>
            <a:endParaRPr lang="de-DE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923928" y="1124744"/>
            <a:ext cx="104111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900" dirty="0" smtClean="0">
                <a:solidFill>
                  <a:schemeClr val="bg1"/>
                </a:solidFill>
              </a:rPr>
              <a:t>Das war:</a:t>
            </a:r>
            <a:endParaRPr lang="de-DE" sz="1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843808" y="6093296"/>
            <a:ext cx="4108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daniel.schuettloeffel@lesekaraoke.de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599</Words>
  <Application>Microsoft Macintosh PowerPoint</Application>
  <PresentationFormat>Bildschirmpräsentation (4:3)</PresentationFormat>
  <Paragraphs>172</Paragraphs>
  <Slides>95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95</vt:i4>
      </vt:variant>
    </vt:vector>
  </HeadingPairs>
  <TitlesOfParts>
    <vt:vector size="98" baseType="lpstr">
      <vt:lpstr>Calibri</vt:lpstr>
      <vt:lpstr>Arial</vt:lpstr>
      <vt:lpstr>Larissa-Design</vt:lpstr>
      <vt:lpstr>PowerPoint-Präsentation</vt:lpstr>
      <vt:lpstr>Der April macht, was er will</vt:lpstr>
      <vt:lpstr>     Die Rollen: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Herr Mumpitz im April</vt:lpstr>
      <vt:lpstr>PowerPoint-Präsentation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Dr. Daniel Schüttlöffel</dc:creator>
  <cp:lastModifiedBy>sonja schüttlöffel</cp:lastModifiedBy>
  <cp:revision>41</cp:revision>
  <dcterms:created xsi:type="dcterms:W3CDTF">2017-02-08T06:56:49Z</dcterms:created>
  <dcterms:modified xsi:type="dcterms:W3CDTF">2017-03-17T07:40:03Z</dcterms:modified>
</cp:coreProperties>
</file>